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3660" r:id="rId2"/>
  </p:sldMasterIdLst>
  <p:notesMasterIdLst>
    <p:notesMasterId r:id="rId13"/>
  </p:notesMasterIdLst>
  <p:sldIdLst>
    <p:sldId id="256" r:id="rId3"/>
    <p:sldId id="259" r:id="rId4"/>
    <p:sldId id="261" r:id="rId5"/>
    <p:sldId id="262" r:id="rId6"/>
    <p:sldId id="260" r:id="rId7"/>
    <p:sldId id="263" r:id="rId8"/>
    <p:sldId id="265" r:id="rId9"/>
    <p:sldId id="264" r:id="rId10"/>
    <p:sldId id="266" r:id="rId11"/>
    <p:sldId id="267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4" roundtripDataSignature="AMtx7mhJLrkRryp+2okzui9QDVDvFEtx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6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customschemas.google.com/relationships/presentationmetadata" Target="metadata"/><Relationship Id="rId5" Type="http://schemas.openxmlformats.org/officeDocument/2006/relationships/slide" Target="slides/slide3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615089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2" name="Google Shape;16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>
                <a:solidFill>
                  <a:srgbClr val="000000"/>
                </a:solidFill>
              </a:rPr>
              <a:t>1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171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Google Shape;35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3" name="Google Shape;353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>
                <a:solidFill>
                  <a:srgbClr val="000000"/>
                </a:solidFill>
              </a:rPr>
              <a:t>10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077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2" name="Google Shape;2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41876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4" name="Google Shape;2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21295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9" name="Google Shape;24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51869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7" name="Google Shape;2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818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0468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8" name="Google Shape;30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>
                <a:solidFill>
                  <a:srgbClr val="000000"/>
                </a:solidFill>
              </a:rPr>
              <a:t>7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603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7" name="Google Shape;28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>
                <a:solidFill>
                  <a:srgbClr val="000000"/>
                </a:solidFill>
              </a:rPr>
              <a:t>8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460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1" name="Google Shape;331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>
                <a:solidFill>
                  <a:srgbClr val="000000"/>
                </a:solidFill>
              </a:rPr>
              <a:t>9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813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>
            <a:spLocks noGrp="1"/>
          </p:cNvSpPr>
          <p:nvPr>
            <p:ph type="ctrTitle"/>
          </p:nvPr>
        </p:nvSpPr>
        <p:spPr>
          <a:xfrm>
            <a:off x="914400" y="2130432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0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3"/>
          <p:cNvSpPr txBox="1">
            <a:spLocks noGrp="1"/>
          </p:cNvSpPr>
          <p:nvPr>
            <p:ph type="title"/>
          </p:nvPr>
        </p:nvSpPr>
        <p:spPr>
          <a:xfrm rot="5400000">
            <a:off x="7285037" y="1828808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3"/>
          <p:cNvSpPr txBox="1">
            <a:spLocks noGrp="1"/>
          </p:cNvSpPr>
          <p:nvPr>
            <p:ph type="body" idx="1"/>
          </p:nvPr>
        </p:nvSpPr>
        <p:spPr>
          <a:xfrm rot="5400000">
            <a:off x="1697037" y="-812793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3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3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3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4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34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3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3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5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35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3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6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8" name="Google Shape;118;p36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9" name="Google Shape;119;p3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3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3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7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5" name="Google Shape;125;p37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26" name="Google Shape;126;p37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7" name="Google Shape;127;p37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28" name="Google Shape;128;p3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0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40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p40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44" name="Google Shape;144;p4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4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4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41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7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4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4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4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2"/>
          <p:cNvSpPr txBox="1">
            <a:spLocks noGrp="1"/>
          </p:cNvSpPr>
          <p:nvPr>
            <p:ph type="title"/>
          </p:nvPr>
        </p:nvSpPr>
        <p:spPr>
          <a:xfrm rot="5400000">
            <a:off x="7285037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42"/>
          <p:cNvSpPr txBox="1">
            <a:spLocks noGrp="1"/>
          </p:cNvSpPr>
          <p:nvPr>
            <p:ph type="body" idx="1"/>
          </p:nvPr>
        </p:nvSpPr>
        <p:spPr>
          <a:xfrm rot="5400000">
            <a:off x="1697037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4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4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4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5"/>
          <p:cNvSpPr txBox="1">
            <a:spLocks noGrp="1"/>
          </p:cNvSpPr>
          <p:nvPr>
            <p:ph type="title"/>
          </p:nvPr>
        </p:nvSpPr>
        <p:spPr>
          <a:xfrm>
            <a:off x="963084" y="4406907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5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5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5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body" idx="1"/>
          </p:nvPr>
        </p:nvSpPr>
        <p:spPr>
          <a:xfrm>
            <a:off x="609600" y="1600206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body" idx="2"/>
          </p:nvPr>
        </p:nvSpPr>
        <p:spPr>
          <a:xfrm>
            <a:off x="6197600" y="1600206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6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6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7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27"/>
          <p:cNvSpPr txBox="1">
            <a:spLocks noGrp="1"/>
          </p:cNvSpPr>
          <p:nvPr>
            <p:ph type="body" idx="3"/>
          </p:nvPr>
        </p:nvSpPr>
        <p:spPr>
          <a:xfrm>
            <a:off x="6193372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7"/>
          <p:cNvSpPr txBox="1">
            <a:spLocks noGrp="1"/>
          </p:cNvSpPr>
          <p:nvPr>
            <p:ph type="body" idx="4"/>
          </p:nvPr>
        </p:nvSpPr>
        <p:spPr>
          <a:xfrm>
            <a:off x="6193372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27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7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7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8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8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8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9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9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9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0"/>
          <p:cNvSpPr txBox="1"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0"/>
          <p:cNvSpPr txBox="1">
            <a:spLocks noGrp="1"/>
          </p:cNvSpPr>
          <p:nvPr>
            <p:ph type="body" idx="1"/>
          </p:nvPr>
        </p:nvSpPr>
        <p:spPr>
          <a:xfrm>
            <a:off x="4766733" y="273057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0"/>
          <p:cNvSpPr txBox="1">
            <a:spLocks noGrp="1"/>
          </p:cNvSpPr>
          <p:nvPr>
            <p:ph type="body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30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0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0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1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1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31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31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1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1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2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2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2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2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2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9" r:id="rId7"/>
    <p:sldLayoutId id="2147483670" r:id="rId8"/>
    <p:sldLayoutId id="2147483671" r:id="rId9"/>
  </p:sldLayoutIdLst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openxmlformats.org/officeDocument/2006/relationships/image" Target="../media/image4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18.png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3227" y="221937"/>
            <a:ext cx="4956659" cy="5068236"/>
          </a:xfrm>
          <a:prstGeom prst="rect">
            <a:avLst/>
          </a:prstGeom>
        </p:spPr>
      </p:pic>
      <p:sp>
        <p:nvSpPr>
          <p:cNvPr id="166" name="Google Shape;166;p1"/>
          <p:cNvSpPr txBox="1"/>
          <p:nvPr/>
        </p:nvSpPr>
        <p:spPr>
          <a:xfrm>
            <a:off x="5652655" y="665019"/>
            <a:ext cx="6345381" cy="1893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200" b="1" i="0" u="none" strike="noStrike" cap="none" dirty="0" smtClean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Проектирование и разработка </a:t>
            </a:r>
            <a:r>
              <a:rPr lang="ru-RU" sz="3200" b="1" dirty="0" smtClean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интернет-магазина специй и приправ</a:t>
            </a:r>
            <a:endParaRPr sz="3200" b="0" i="0" u="none" strike="noStrike" cap="none" dirty="0">
              <a:solidFill>
                <a:schemeClr val="accent3">
                  <a:lumMod val="75000"/>
                </a:schemeClr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164" name="Google Shape;164;p1"/>
          <p:cNvSpPr/>
          <p:nvPr/>
        </p:nvSpPr>
        <p:spPr>
          <a:xfrm>
            <a:off x="5608317" y="129309"/>
            <a:ext cx="6389719" cy="6594764"/>
          </a:xfrm>
          <a:prstGeom prst="rect">
            <a:avLst/>
          </a:prstGeom>
          <a:noFill/>
          <a:ln w="76200" cap="flat" cmpd="sng">
            <a:solidFill>
              <a:srgbClr val="DE652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1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1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1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1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1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1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1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107504" y="5085184"/>
            <a:ext cx="6480720" cy="1296144"/>
            <a:chOff x="2843808" y="5033185"/>
            <a:chExt cx="5688632" cy="108012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4" name="Прямоугольник 13"/>
            <p:cNvSpPr/>
            <p:nvPr/>
          </p:nvSpPr>
          <p:spPr>
            <a:xfrm>
              <a:off x="2843808" y="5033185"/>
              <a:ext cx="5688632" cy="108012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32" y="5157192"/>
              <a:ext cx="5154178" cy="832106"/>
            </a:xfrm>
            <a:prstGeom prst="rect">
              <a:avLst/>
            </a:prstGeom>
          </p:spPr>
        </p:pic>
      </p:grpSp>
      <p:sp>
        <p:nvSpPr>
          <p:cNvPr id="16" name="Google Shape;166;p1"/>
          <p:cNvSpPr txBox="1"/>
          <p:nvPr/>
        </p:nvSpPr>
        <p:spPr>
          <a:xfrm>
            <a:off x="5792415" y="3469852"/>
            <a:ext cx="6065859" cy="1355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b="1" i="0" u="none" strike="noStrike" cap="none" dirty="0" smtClean="0">
                <a:solidFill>
                  <a:schemeClr val="tx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Студент группы Ир3-19 </a:t>
            </a:r>
            <a:r>
              <a:rPr lang="ru-RU" sz="1800" b="1" i="0" u="none" strike="noStrike" cap="none" dirty="0" err="1" smtClean="0">
                <a:solidFill>
                  <a:schemeClr val="tx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Кумаров</a:t>
            </a:r>
            <a:r>
              <a:rPr lang="ru-RU" sz="1800" b="1" i="0" u="none" strike="noStrike" cap="none" dirty="0" smtClean="0">
                <a:solidFill>
                  <a:schemeClr val="tx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ru-RU" sz="1800" b="1" dirty="0" smtClean="0">
                <a:solidFill>
                  <a:schemeClr val="tx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С</a:t>
            </a:r>
            <a:r>
              <a:rPr lang="ru-RU" sz="1800" b="1" i="0" u="none" strike="noStrike" cap="none" dirty="0" smtClean="0">
                <a:solidFill>
                  <a:schemeClr val="tx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.А.</a:t>
            </a: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1800" b="1" dirty="0">
              <a:solidFill>
                <a:schemeClr val="tx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b="1" i="0" u="none" strike="noStrike" cap="none" dirty="0" smtClean="0">
                <a:solidFill>
                  <a:schemeClr val="tx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Руководитель </a:t>
            </a:r>
            <a:r>
              <a:rPr lang="ru-RU" sz="1800" b="1" i="0" u="none" strike="noStrike" cap="none" dirty="0" err="1" smtClean="0">
                <a:solidFill>
                  <a:schemeClr val="tx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Столярова</a:t>
            </a:r>
            <a:r>
              <a:rPr lang="ru-RU" sz="1800" b="1" i="0" u="none" strike="noStrike" cap="none" dirty="0" smtClean="0">
                <a:solidFill>
                  <a:schemeClr val="tx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ru-RU" sz="1800" b="1" dirty="0" smtClean="0">
                <a:solidFill>
                  <a:schemeClr val="tx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Л</a:t>
            </a:r>
            <a:r>
              <a:rPr lang="ru-RU" sz="1800" b="1" i="0" u="none" strike="noStrike" cap="none" dirty="0" smtClean="0">
                <a:solidFill>
                  <a:schemeClr val="tx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.А.</a:t>
            </a:r>
            <a:endParaRPr sz="1800" b="1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oogle Shape;355;p11"/>
          <p:cNvGrpSpPr/>
          <p:nvPr/>
        </p:nvGrpSpPr>
        <p:grpSpPr>
          <a:xfrm>
            <a:off x="272670" y="140488"/>
            <a:ext cx="11616909" cy="6478212"/>
            <a:chOff x="251520" y="173028"/>
            <a:chExt cx="8712900" cy="6478212"/>
          </a:xfrm>
        </p:grpSpPr>
        <p:sp>
          <p:nvSpPr>
            <p:cNvPr id="356" name="Google Shape;356;p11"/>
            <p:cNvSpPr/>
            <p:nvPr/>
          </p:nvSpPr>
          <p:spPr>
            <a:xfrm>
              <a:off x="251520" y="188640"/>
              <a:ext cx="8712900" cy="6462600"/>
            </a:xfrm>
            <a:prstGeom prst="rect">
              <a:avLst/>
            </a:prstGeom>
            <a:solidFill>
              <a:schemeClr val="lt1"/>
            </a:solidFill>
            <a:ln w="76200" cap="flat" cmpd="sng">
              <a:solidFill>
                <a:srgbClr val="DE65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1" i="0" u="none" strike="noStrike" cap="none">
                <a:solidFill>
                  <a:srgbClr val="48365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1"/>
            <p:cNvSpPr/>
            <p:nvPr/>
          </p:nvSpPr>
          <p:spPr>
            <a:xfrm>
              <a:off x="287524" y="173028"/>
              <a:ext cx="8640900" cy="872400"/>
            </a:xfrm>
            <a:prstGeom prst="rect">
              <a:avLst/>
            </a:prstGeom>
            <a:solidFill>
              <a:srgbClr val="DE6522"/>
            </a:solidFill>
            <a:ln w="76200" cap="flat" cmpd="sng">
              <a:solidFill>
                <a:srgbClr val="DE65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48365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8" name="Google Shape;358;p11"/>
          <p:cNvGrpSpPr/>
          <p:nvPr/>
        </p:nvGrpSpPr>
        <p:grpSpPr>
          <a:xfrm>
            <a:off x="8537258" y="232590"/>
            <a:ext cx="3289800" cy="623100"/>
            <a:chOff x="5478480" y="264240"/>
            <a:chExt cx="3289800" cy="623100"/>
          </a:xfrm>
        </p:grpSpPr>
        <p:sp>
          <p:nvSpPr>
            <p:cNvPr id="359" name="Google Shape;359;p11"/>
            <p:cNvSpPr/>
            <p:nvPr/>
          </p:nvSpPr>
          <p:spPr>
            <a:xfrm>
              <a:off x="5478480" y="264240"/>
              <a:ext cx="3289800" cy="623100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rgbClr val="F07F0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0" name="Google Shape;360;p1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3400" y="336240"/>
              <a:ext cx="2980440" cy="4795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2" name="Google Shape;362;p11"/>
          <p:cNvSpPr txBox="1">
            <a:spLocks noGrp="1"/>
          </p:cNvSpPr>
          <p:nvPr>
            <p:ph type="sldNum" idx="12"/>
          </p:nvPr>
        </p:nvSpPr>
        <p:spPr>
          <a:xfrm>
            <a:off x="10941269" y="6253575"/>
            <a:ext cx="7870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-RU" sz="1600" b="1" dirty="0" smtClean="0">
                <a:solidFill>
                  <a:srgbClr val="773F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1600" b="1" dirty="0" smtClean="0">
                <a:solidFill>
                  <a:srgbClr val="773F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ru-RU" sz="1600" b="1" dirty="0" smtClean="0">
                <a:solidFill>
                  <a:srgbClr val="773F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en-US" sz="1600" b="1" dirty="0" smtClean="0">
                <a:solidFill>
                  <a:srgbClr val="773F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 sz="1600" b="1" dirty="0">
              <a:solidFill>
                <a:srgbClr val="773F0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3" name="Google Shape;363;p11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11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7" name="Google Shape;367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7365" y="6272740"/>
            <a:ext cx="9112469" cy="34596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81;p2"/>
          <p:cNvSpPr/>
          <p:nvPr/>
        </p:nvSpPr>
        <p:spPr>
          <a:xfrm>
            <a:off x="287345" y="140361"/>
            <a:ext cx="8201898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spcBef>
                <a:spcPts val="1200"/>
              </a:spcBef>
              <a:buSzPts val="1100"/>
            </a:pPr>
            <a:r>
              <a:rPr lang="ru-RU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Проектирование и разработка</a:t>
            </a:r>
            <a:r>
              <a:rPr lang="en-US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интернет-магазина специй и приправ</a:t>
            </a:r>
          </a:p>
        </p:txBody>
      </p:sp>
      <p:sp>
        <p:nvSpPr>
          <p:cNvPr id="20" name="Google Shape;280;p7"/>
          <p:cNvSpPr/>
          <p:nvPr/>
        </p:nvSpPr>
        <p:spPr>
          <a:xfrm>
            <a:off x="433925" y="1162325"/>
            <a:ext cx="112944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dirty="0" smtClean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	Заключение</a:t>
            </a:r>
            <a:endParaRPr sz="1400" b="0" i="0" u="none" strike="noStrike" cap="none" dirty="0">
              <a:solidFill>
                <a:schemeClr val="tx1"/>
              </a:solidFill>
              <a:sym typeface="Arial"/>
            </a:endParaRPr>
          </a:p>
        </p:txBody>
      </p:sp>
      <p:sp>
        <p:nvSpPr>
          <p:cNvPr id="21" name="Google Shape;320;p9"/>
          <p:cNvSpPr/>
          <p:nvPr/>
        </p:nvSpPr>
        <p:spPr>
          <a:xfrm>
            <a:off x="7403123" y="1639562"/>
            <a:ext cx="4325202" cy="4385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42587" y="1963186"/>
            <a:ext cx="364570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В результате был создан </a:t>
            </a:r>
          </a:p>
          <a:p>
            <a:r>
              <a:rPr lang="ru-RU" sz="1600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Интернет-магазин специй и приправ</a:t>
            </a:r>
            <a:endParaRPr lang="en-US" sz="1600" dirty="0" smtClean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endParaRPr lang="en-US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 smtClean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0563" y="2078171"/>
            <a:ext cx="6644235" cy="34468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4"/>
          <p:cNvGrpSpPr/>
          <p:nvPr/>
        </p:nvGrpSpPr>
        <p:grpSpPr>
          <a:xfrm>
            <a:off x="287345" y="140352"/>
            <a:ext cx="11616910" cy="6478212"/>
            <a:chOff x="251520" y="173028"/>
            <a:chExt cx="8712900" cy="6478212"/>
          </a:xfrm>
        </p:grpSpPr>
        <p:sp>
          <p:nvSpPr>
            <p:cNvPr id="205" name="Google Shape;205;p4"/>
            <p:cNvSpPr/>
            <p:nvPr/>
          </p:nvSpPr>
          <p:spPr>
            <a:xfrm>
              <a:off x="251520" y="188640"/>
              <a:ext cx="8712900" cy="6462600"/>
            </a:xfrm>
            <a:prstGeom prst="rect">
              <a:avLst/>
            </a:prstGeom>
            <a:solidFill>
              <a:schemeClr val="lt1"/>
            </a:solidFill>
            <a:ln w="76200" cap="flat" cmpd="sng">
              <a:solidFill>
                <a:srgbClr val="DE65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1" i="0" u="none" strike="noStrike" cap="none">
                <a:solidFill>
                  <a:srgbClr val="48365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287524" y="173028"/>
              <a:ext cx="8640900" cy="872400"/>
            </a:xfrm>
            <a:prstGeom prst="rect">
              <a:avLst/>
            </a:prstGeom>
            <a:solidFill>
              <a:srgbClr val="DE6522"/>
            </a:solidFill>
            <a:ln w="76200" cap="flat" cmpd="sng">
              <a:solidFill>
                <a:srgbClr val="DE65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 dirty="0">
                <a:solidFill>
                  <a:srgbClr val="48365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7" name="Google Shape;207;p4"/>
          <p:cNvGrpSpPr/>
          <p:nvPr/>
        </p:nvGrpSpPr>
        <p:grpSpPr>
          <a:xfrm>
            <a:off x="8537258" y="232590"/>
            <a:ext cx="3289800" cy="623100"/>
            <a:chOff x="5478480" y="264240"/>
            <a:chExt cx="3289800" cy="623100"/>
          </a:xfrm>
        </p:grpSpPr>
        <p:sp>
          <p:nvSpPr>
            <p:cNvPr id="208" name="Google Shape;208;p4"/>
            <p:cNvSpPr/>
            <p:nvPr/>
          </p:nvSpPr>
          <p:spPr>
            <a:xfrm>
              <a:off x="5478480" y="264240"/>
              <a:ext cx="3289800" cy="623100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rgbClr val="F07F0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9" name="Google Shape;209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3400" y="336240"/>
              <a:ext cx="2980440" cy="4795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1" name="Google Shape;211;p4"/>
          <p:cNvSpPr txBox="1">
            <a:spLocks noGrp="1"/>
          </p:cNvSpPr>
          <p:nvPr>
            <p:ph type="sldNum" idx="12"/>
          </p:nvPr>
        </p:nvSpPr>
        <p:spPr>
          <a:xfrm>
            <a:off x="11043138" y="6253575"/>
            <a:ext cx="685203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 b="1" dirty="0" smtClean="0">
                <a:solidFill>
                  <a:srgbClr val="773F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02</a:t>
            </a:r>
            <a:r>
              <a:rPr lang="ru-RU" sz="1600" b="1" dirty="0" smtClean="0">
                <a:solidFill>
                  <a:srgbClr val="773F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/1</a:t>
            </a:r>
            <a:r>
              <a:rPr lang="en-US" sz="1600" b="1" dirty="0" smtClean="0">
                <a:solidFill>
                  <a:srgbClr val="773F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600" b="1" dirty="0">
              <a:solidFill>
                <a:srgbClr val="773F0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p4"/>
          <p:cNvSpPr txBox="1">
            <a:spLocks noGrp="1"/>
          </p:cNvSpPr>
          <p:nvPr>
            <p:ph type="title"/>
          </p:nvPr>
        </p:nvSpPr>
        <p:spPr>
          <a:xfrm>
            <a:off x="335361" y="1028355"/>
            <a:ext cx="7310916" cy="1559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ru-RU" sz="2400" b="0" dirty="0" smtClean="0">
                <a:solidFill>
                  <a:srgbClr val="000000"/>
                </a:solidFill>
              </a:rPr>
              <a:t>	Актуальность   </a:t>
            </a:r>
            <a:br>
              <a:rPr lang="ru-RU" sz="2400" b="0" dirty="0" smtClean="0">
                <a:solidFill>
                  <a:srgbClr val="000000"/>
                </a:solidFill>
              </a:rPr>
            </a:br>
            <a:r>
              <a:rPr lang="ru-RU" sz="2400" b="0" dirty="0" smtClean="0">
                <a:solidFill>
                  <a:srgbClr val="000000"/>
                </a:solidFill>
              </a:rPr>
              <a:t/>
            </a:r>
            <a:br>
              <a:rPr lang="ru-RU" sz="2400" b="0" dirty="0" smtClean="0">
                <a:solidFill>
                  <a:srgbClr val="000000"/>
                </a:solidFill>
              </a:rPr>
            </a:br>
            <a:r>
              <a:rPr lang="ru-RU" sz="2400" b="0" dirty="0" smtClean="0">
                <a:solidFill>
                  <a:srgbClr val="000000"/>
                </a:solidFill>
              </a:rPr>
              <a:t>	</a:t>
            </a:r>
            <a:r>
              <a:rPr lang="ru-RU" sz="1800" b="0" dirty="0" smtClean="0">
                <a:solidFill>
                  <a:srgbClr val="000000"/>
                </a:solidFill>
                <a:latin typeface="+mn-lt"/>
              </a:rPr>
              <a:t>Интернет-магазин – это </a:t>
            </a:r>
            <a:r>
              <a:rPr lang="ru-RU" sz="1800" b="0" dirty="0" smtClean="0">
                <a:latin typeface="+mn-lt"/>
              </a:rPr>
              <a:t>сайт</a:t>
            </a:r>
            <a:r>
              <a:rPr lang="ru-RU" sz="1800" b="0" dirty="0">
                <a:latin typeface="+mn-lt"/>
              </a:rPr>
              <a:t>, </a:t>
            </a:r>
            <a:r>
              <a:rPr lang="ru-RU" sz="1800" b="0" dirty="0" smtClean="0">
                <a:latin typeface="+mn-lt"/>
              </a:rPr>
              <a:t>на котором можно приобрести товар или услуги онлайн.</a:t>
            </a:r>
            <a:r>
              <a:rPr lang="ru-RU" sz="1800" b="0" dirty="0">
                <a:latin typeface="+mn-lt"/>
              </a:rPr>
              <a:t> </a:t>
            </a:r>
          </a:p>
        </p:txBody>
      </p:sp>
      <p:pic>
        <p:nvPicPr>
          <p:cNvPr id="214" name="Google Shape;214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7365" y="6272740"/>
            <a:ext cx="9112469" cy="34596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81;p2"/>
          <p:cNvSpPr/>
          <p:nvPr/>
        </p:nvSpPr>
        <p:spPr>
          <a:xfrm>
            <a:off x="287345" y="140361"/>
            <a:ext cx="8201898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spcBef>
                <a:spcPts val="1200"/>
              </a:spcBef>
              <a:buSzPts val="1100"/>
            </a:pPr>
            <a:r>
              <a:rPr lang="ru-RU" sz="2000" b="1" dirty="0" smtClean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Проектирование и разработка</a:t>
            </a:r>
            <a:r>
              <a:rPr lang="en-US" sz="2000" b="1" dirty="0" smtClean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2000" b="1" dirty="0" smtClean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интернет-магазина специй и приправ</a:t>
            </a:r>
            <a:endParaRPr lang="ru-RU" sz="2000" b="1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7505" y="2587557"/>
            <a:ext cx="6866627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 smtClean="0"/>
          </a:p>
          <a:p>
            <a:pPr marL="285750" indent="-285750">
              <a:buFont typeface="Symbol" panose="05050102010706020507" pitchFamily="18" charset="2"/>
              <a:buChar char=""/>
            </a:pPr>
            <a:r>
              <a:rPr lang="ru-RU" sz="1800" dirty="0" smtClean="0"/>
              <a:t>Предоставляет потребителям возможность покупать товары, без физического посещения магазина.</a:t>
            </a:r>
          </a:p>
          <a:p>
            <a:pPr marL="285750" indent="-285750">
              <a:buFont typeface="Symbol" panose="05050102010706020507" pitchFamily="18" charset="2"/>
              <a:buChar char=""/>
            </a:pPr>
            <a:r>
              <a:rPr lang="ru-RU" sz="1800" dirty="0" smtClean="0"/>
              <a:t>Могут продавать широкий спектр товаров( одежду, бытовую технику и </a:t>
            </a:r>
            <a:r>
              <a:rPr lang="ru-RU" sz="1800" dirty="0" err="1" smtClean="0"/>
              <a:t>тд</a:t>
            </a:r>
            <a:r>
              <a:rPr lang="ru-RU" sz="1800" dirty="0" smtClean="0"/>
              <a:t>.)</a:t>
            </a:r>
          </a:p>
          <a:p>
            <a:pPr marL="285750" indent="-285750">
              <a:buFont typeface="Symbol" panose="05050102010706020507" pitchFamily="18" charset="2"/>
              <a:buChar char=""/>
            </a:pPr>
            <a:r>
              <a:rPr lang="ru-RU" sz="1800" dirty="0" smtClean="0"/>
              <a:t>Могут предоставить услуги (бронирование отелей, авиабилетов)</a:t>
            </a:r>
          </a:p>
          <a:p>
            <a:pPr marL="285750" indent="-285750">
              <a:buFont typeface="Symbol" panose="05050102010706020507" pitchFamily="18" charset="2"/>
              <a:buChar char=""/>
            </a:pPr>
            <a:r>
              <a:rPr lang="ru-RU" sz="1800" dirty="0" smtClean="0"/>
              <a:t>Клиент может просматривать товары, выбирать их, оформлять товар и оплачивать онлайн.</a:t>
            </a:r>
          </a:p>
          <a:p>
            <a:pPr marL="285750" indent="-285750">
              <a:buFont typeface="Symbol" panose="05050102010706020507" pitchFamily="18" charset="2"/>
              <a:buChar char=""/>
            </a:pP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638" y="1730082"/>
            <a:ext cx="5070703" cy="38030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6"/>
          <p:cNvGrpSpPr/>
          <p:nvPr/>
        </p:nvGrpSpPr>
        <p:grpSpPr>
          <a:xfrm>
            <a:off x="287345" y="140352"/>
            <a:ext cx="11616909" cy="6478212"/>
            <a:chOff x="251520" y="173028"/>
            <a:chExt cx="8712900" cy="6478212"/>
          </a:xfrm>
        </p:grpSpPr>
        <p:sp>
          <p:nvSpPr>
            <p:cNvPr id="237" name="Google Shape;237;p6"/>
            <p:cNvSpPr/>
            <p:nvPr/>
          </p:nvSpPr>
          <p:spPr>
            <a:xfrm>
              <a:off x="251520" y="188640"/>
              <a:ext cx="8712900" cy="6462600"/>
            </a:xfrm>
            <a:prstGeom prst="rect">
              <a:avLst/>
            </a:prstGeom>
            <a:solidFill>
              <a:schemeClr val="lt1"/>
            </a:solidFill>
            <a:ln w="76200" cap="flat" cmpd="sng">
              <a:solidFill>
                <a:srgbClr val="DE65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1" i="0" u="none" strike="noStrike" cap="none">
                <a:solidFill>
                  <a:srgbClr val="48365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287524" y="173028"/>
              <a:ext cx="8640900" cy="872400"/>
            </a:xfrm>
            <a:prstGeom prst="rect">
              <a:avLst/>
            </a:prstGeom>
            <a:solidFill>
              <a:srgbClr val="DE6522"/>
            </a:solidFill>
            <a:ln w="76200" cap="flat" cmpd="sng">
              <a:solidFill>
                <a:srgbClr val="DE65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48365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9" name="Google Shape;239;p6"/>
          <p:cNvGrpSpPr/>
          <p:nvPr/>
        </p:nvGrpSpPr>
        <p:grpSpPr>
          <a:xfrm>
            <a:off x="8537258" y="232590"/>
            <a:ext cx="3289800" cy="623100"/>
            <a:chOff x="5478480" y="264240"/>
            <a:chExt cx="3289800" cy="623100"/>
          </a:xfrm>
        </p:grpSpPr>
        <p:sp>
          <p:nvSpPr>
            <p:cNvPr id="240" name="Google Shape;240;p6"/>
            <p:cNvSpPr/>
            <p:nvPr/>
          </p:nvSpPr>
          <p:spPr>
            <a:xfrm>
              <a:off x="5478480" y="264240"/>
              <a:ext cx="3289800" cy="623100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rgbClr val="F07F0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1" name="Google Shape;241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3400" y="336240"/>
              <a:ext cx="2980440" cy="4795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3" name="Google Shape;243;p6"/>
          <p:cNvSpPr txBox="1">
            <a:spLocks noGrp="1"/>
          </p:cNvSpPr>
          <p:nvPr>
            <p:ph type="sldNum" idx="12"/>
          </p:nvPr>
        </p:nvSpPr>
        <p:spPr>
          <a:xfrm>
            <a:off x="11034346" y="6253575"/>
            <a:ext cx="69398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 b="1" dirty="0" smtClean="0">
                <a:solidFill>
                  <a:srgbClr val="773F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03</a:t>
            </a:r>
            <a:r>
              <a:rPr lang="ru-RU" sz="1600" b="1" dirty="0" smtClean="0">
                <a:solidFill>
                  <a:srgbClr val="773F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/1</a:t>
            </a:r>
            <a:r>
              <a:rPr lang="en-US" sz="1600" b="1" dirty="0" smtClean="0">
                <a:solidFill>
                  <a:srgbClr val="773F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600" b="1" dirty="0">
              <a:solidFill>
                <a:srgbClr val="773F0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4" name="Google Shape;244;p6"/>
          <p:cNvSpPr txBox="1">
            <a:spLocks noGrp="1"/>
          </p:cNvSpPr>
          <p:nvPr>
            <p:ph type="title"/>
          </p:nvPr>
        </p:nvSpPr>
        <p:spPr>
          <a:xfrm>
            <a:off x="510655" y="1294920"/>
            <a:ext cx="10748400" cy="50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lvl="0"/>
            <a:r>
              <a:rPr lang="ru-RU" sz="2400" dirty="0" smtClean="0"/>
              <a:t>Цель дипломного проекта</a:t>
            </a:r>
            <a:r>
              <a:rPr lang="ru-RU" sz="2400" dirty="0"/>
              <a:t> -</a:t>
            </a:r>
            <a:r>
              <a:rPr lang="ru-RU" sz="2400" dirty="0" smtClean="0"/>
              <a:t> </a:t>
            </a:r>
            <a:r>
              <a:rPr lang="ru-RU" sz="2400" b="0" dirty="0" smtClean="0"/>
              <a:t>разработать интернет-магазин специй и приправ, который позволит клиенту просмотреть ассортимент товаров (их изображения, характеристики и цены), </a:t>
            </a:r>
            <a:r>
              <a:rPr lang="ru-RU" sz="2400" b="0" dirty="0"/>
              <a:t>с</a:t>
            </a:r>
            <a:r>
              <a:rPr lang="ru-RU" sz="2400" b="0" dirty="0" smtClean="0"/>
              <a:t>делать свой выбор и приобрести товар.</a:t>
            </a:r>
            <a:br>
              <a:rPr lang="ru-RU" sz="2400" b="0" dirty="0" smtClean="0"/>
            </a:br>
            <a:r>
              <a:rPr lang="ru-RU" sz="2400" b="0" dirty="0" smtClean="0"/>
              <a:t/>
            </a:r>
            <a:br>
              <a:rPr lang="ru-RU" sz="2400" b="0" dirty="0" smtClean="0"/>
            </a:br>
            <a:r>
              <a:rPr lang="ru-RU" sz="2400" dirty="0" smtClean="0"/>
              <a:t>Задачи проекта</a:t>
            </a:r>
            <a:r>
              <a:rPr lang="ru-RU" sz="2400" b="0" dirty="0" smtClean="0"/>
              <a:t>:</a:t>
            </a:r>
            <a:br>
              <a:rPr lang="ru-RU" sz="2400" b="0" dirty="0" smtClean="0"/>
            </a:br>
            <a:r>
              <a:rPr lang="ru-RU" sz="2200" b="0" dirty="0" smtClean="0"/>
              <a:t>1) проанализировать </a:t>
            </a:r>
            <a:r>
              <a:rPr lang="ru-RU" sz="2200" b="0" dirty="0"/>
              <a:t>рынок программного продукта;</a:t>
            </a:r>
            <a:br>
              <a:rPr lang="ru-RU" sz="2200" b="0" dirty="0"/>
            </a:br>
            <a:r>
              <a:rPr lang="ru-RU" sz="2200" b="0" dirty="0" smtClean="0"/>
              <a:t>2) составление технического задания на разработку интернет-магазина;</a:t>
            </a:r>
            <a:r>
              <a:rPr lang="ru-RU" sz="2200" b="0" dirty="0"/>
              <a:t/>
            </a:r>
            <a:br>
              <a:rPr lang="ru-RU" sz="2200" b="0" dirty="0"/>
            </a:br>
            <a:r>
              <a:rPr lang="ru-RU" sz="2200" b="0" dirty="0" smtClean="0"/>
              <a:t>3) выбрать </a:t>
            </a:r>
            <a:r>
              <a:rPr lang="ru-RU" sz="2200" b="0" dirty="0"/>
              <a:t>метод проектирования </a:t>
            </a:r>
            <a:r>
              <a:rPr lang="ru-RU" sz="2200" b="0" dirty="0" smtClean="0"/>
              <a:t>интернет-магазина;</a:t>
            </a:r>
            <a:r>
              <a:rPr lang="ru-RU" sz="2200" b="0" dirty="0"/>
              <a:t/>
            </a:r>
            <a:br>
              <a:rPr lang="ru-RU" sz="2200" b="0" dirty="0"/>
            </a:br>
            <a:r>
              <a:rPr lang="ru-RU" sz="2200" b="0" dirty="0" smtClean="0"/>
              <a:t>4) разработать </a:t>
            </a:r>
            <a:r>
              <a:rPr lang="ru-RU" sz="2200" b="0" dirty="0"/>
              <a:t>и согласовать техническое </a:t>
            </a:r>
            <a:r>
              <a:rPr lang="ru-RU" sz="2200" b="0" dirty="0" smtClean="0"/>
              <a:t>задание</a:t>
            </a:r>
            <a:r>
              <a:rPr lang="ru-RU" sz="2200" b="0" dirty="0"/>
              <a:t> </a:t>
            </a:r>
            <a:r>
              <a:rPr lang="ru-RU" sz="2200" b="0" dirty="0" smtClean="0"/>
              <a:t>на</a:t>
            </a:r>
            <a:br>
              <a:rPr lang="ru-RU" sz="2200" b="0" dirty="0" smtClean="0"/>
            </a:br>
            <a:r>
              <a:rPr lang="ru-RU" sz="2200" b="0" dirty="0" smtClean="0"/>
              <a:t>разработку интернет-магазина</a:t>
            </a:r>
            <a:r>
              <a:rPr lang="en-US" sz="2200" b="0" dirty="0" smtClean="0"/>
              <a:t>;</a:t>
            </a:r>
            <a:r>
              <a:rPr lang="ru-RU" sz="2200" b="0" dirty="0"/>
              <a:t/>
            </a:r>
            <a:br>
              <a:rPr lang="ru-RU" sz="2200" b="0" dirty="0"/>
            </a:br>
            <a:r>
              <a:rPr lang="ru-RU" sz="2200" b="0" dirty="0" smtClean="0"/>
              <a:t>5) спроектировать </a:t>
            </a:r>
            <a:r>
              <a:rPr lang="ru-RU" sz="2200" b="0" dirty="0"/>
              <a:t>структуру </a:t>
            </a:r>
            <a:r>
              <a:rPr lang="ru-RU" sz="2200" b="0" dirty="0" smtClean="0"/>
              <a:t>интернет-магазина </a:t>
            </a:r>
            <a:r>
              <a:rPr lang="ru-RU" sz="2200" b="0" dirty="0"/>
              <a:t>и его макет;</a:t>
            </a:r>
            <a:br>
              <a:rPr lang="ru-RU" sz="2200" b="0" dirty="0"/>
            </a:br>
            <a:r>
              <a:rPr lang="ru-RU" sz="2200" b="0" dirty="0" smtClean="0"/>
              <a:t>6) заполнить интернет-магазин </a:t>
            </a:r>
            <a:r>
              <a:rPr lang="ru-RU" sz="2200" b="0" dirty="0"/>
              <a:t>контентом;</a:t>
            </a:r>
            <a:br>
              <a:rPr lang="ru-RU" sz="2200" b="0" dirty="0"/>
            </a:br>
            <a:r>
              <a:rPr lang="ru-RU" sz="2200" b="0" dirty="0" smtClean="0"/>
              <a:t>7) провести </a:t>
            </a:r>
            <a:r>
              <a:rPr lang="ru-RU" sz="2200" b="0" dirty="0"/>
              <a:t>тестирование всех функций </a:t>
            </a:r>
            <a:r>
              <a:rPr lang="ru-RU" sz="2200" b="0" dirty="0" smtClean="0"/>
              <a:t>сайта;</a:t>
            </a:r>
            <a:r>
              <a:rPr lang="ru-RU" sz="2200" b="0" dirty="0"/>
              <a:t/>
            </a:r>
            <a:br>
              <a:rPr lang="ru-RU" sz="2200" b="0" dirty="0"/>
            </a:br>
            <a:r>
              <a:rPr lang="ru-RU" sz="2200" b="0" dirty="0" smtClean="0"/>
              <a:t>8) определить </a:t>
            </a:r>
            <a:r>
              <a:rPr lang="ru-RU" sz="2200" b="0" dirty="0"/>
              <a:t>трудоемкость и стоимость проекта;</a:t>
            </a:r>
            <a:br>
              <a:rPr lang="ru-RU" sz="2200" b="0" dirty="0"/>
            </a:br>
            <a:r>
              <a:rPr lang="ru-RU" sz="2200" b="0" dirty="0" smtClean="0"/>
              <a:t>9) сдать </a:t>
            </a:r>
            <a:r>
              <a:rPr lang="ru-RU" sz="2200" b="0" dirty="0"/>
              <a:t>проект заказчику.</a:t>
            </a:r>
            <a:r>
              <a:rPr lang="ru-RU" dirty="0"/>
              <a:t/>
            </a:r>
            <a:br>
              <a:rPr lang="ru-RU" dirty="0"/>
            </a:br>
            <a:r>
              <a:rPr lang="ru-RU" sz="2700" b="0" dirty="0" smtClean="0"/>
              <a:t/>
            </a:r>
            <a:br>
              <a:rPr lang="ru-RU" sz="2700" b="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endParaRPr sz="2800" b="0" dirty="0"/>
          </a:p>
        </p:txBody>
      </p:sp>
      <p:pic>
        <p:nvPicPr>
          <p:cNvPr id="245" name="Google Shape;245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7365" y="6355037"/>
            <a:ext cx="9112469" cy="34596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81;p2"/>
          <p:cNvSpPr/>
          <p:nvPr/>
        </p:nvSpPr>
        <p:spPr>
          <a:xfrm>
            <a:off x="287345" y="140361"/>
            <a:ext cx="8201898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spcBef>
                <a:spcPts val="1200"/>
              </a:spcBef>
              <a:buSzPts val="1100"/>
            </a:pPr>
            <a:r>
              <a:rPr lang="ru-RU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Проектирование и разработка</a:t>
            </a:r>
            <a:r>
              <a:rPr lang="en-US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интернет-магазина специй и приправ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p15"/>
          <p:cNvGrpSpPr/>
          <p:nvPr/>
        </p:nvGrpSpPr>
        <p:grpSpPr>
          <a:xfrm>
            <a:off x="287345" y="140352"/>
            <a:ext cx="11616909" cy="6478212"/>
            <a:chOff x="251520" y="173028"/>
            <a:chExt cx="8712900" cy="6478212"/>
          </a:xfrm>
        </p:grpSpPr>
        <p:sp>
          <p:nvSpPr>
            <p:cNvPr id="252" name="Google Shape;252;p15"/>
            <p:cNvSpPr/>
            <p:nvPr/>
          </p:nvSpPr>
          <p:spPr>
            <a:xfrm>
              <a:off x="251520" y="188640"/>
              <a:ext cx="8712900" cy="6462600"/>
            </a:xfrm>
            <a:prstGeom prst="rect">
              <a:avLst/>
            </a:prstGeom>
            <a:solidFill>
              <a:schemeClr val="lt1"/>
            </a:solidFill>
            <a:ln w="76200" cap="flat" cmpd="sng">
              <a:solidFill>
                <a:srgbClr val="DE65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1" i="0" u="none" strike="noStrike" cap="none" dirty="0">
                <a:solidFill>
                  <a:srgbClr val="48365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287524" y="173028"/>
              <a:ext cx="8640900" cy="872400"/>
            </a:xfrm>
            <a:prstGeom prst="rect">
              <a:avLst/>
            </a:prstGeom>
            <a:solidFill>
              <a:srgbClr val="DE6522"/>
            </a:solidFill>
            <a:ln w="76200" cap="flat" cmpd="sng">
              <a:solidFill>
                <a:srgbClr val="DE65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48365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4" name="Google Shape;254;p15"/>
          <p:cNvGrpSpPr/>
          <p:nvPr/>
        </p:nvGrpSpPr>
        <p:grpSpPr>
          <a:xfrm>
            <a:off x="8537258" y="232590"/>
            <a:ext cx="3289800" cy="623100"/>
            <a:chOff x="5478480" y="264240"/>
            <a:chExt cx="3289800" cy="623100"/>
          </a:xfrm>
        </p:grpSpPr>
        <p:sp>
          <p:nvSpPr>
            <p:cNvPr id="255" name="Google Shape;255;p15"/>
            <p:cNvSpPr/>
            <p:nvPr/>
          </p:nvSpPr>
          <p:spPr>
            <a:xfrm>
              <a:off x="5478480" y="264240"/>
              <a:ext cx="3289800" cy="623100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rgbClr val="F07F0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6" name="Google Shape;256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3400" y="336240"/>
              <a:ext cx="2980440" cy="4795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8" name="Google Shape;258;p15"/>
          <p:cNvSpPr txBox="1">
            <a:spLocks noGrp="1"/>
          </p:cNvSpPr>
          <p:nvPr>
            <p:ph type="sldNum" idx="12"/>
          </p:nvPr>
        </p:nvSpPr>
        <p:spPr>
          <a:xfrm>
            <a:off x="11007969" y="6253575"/>
            <a:ext cx="7203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 b="1" dirty="0" smtClean="0">
                <a:solidFill>
                  <a:srgbClr val="773F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04</a:t>
            </a:r>
            <a:r>
              <a:rPr lang="ru-RU" sz="1600" b="1" dirty="0" smtClean="0">
                <a:solidFill>
                  <a:srgbClr val="773F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/1</a:t>
            </a:r>
            <a:r>
              <a:rPr lang="en-US" sz="1600" b="1" dirty="0" smtClean="0">
                <a:solidFill>
                  <a:srgbClr val="773F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600" b="1" dirty="0">
              <a:solidFill>
                <a:srgbClr val="773F0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9" name="Google Shape;259;p15"/>
          <p:cNvSpPr txBox="1">
            <a:spLocks noGrp="1"/>
          </p:cNvSpPr>
          <p:nvPr>
            <p:ph type="title"/>
          </p:nvPr>
        </p:nvSpPr>
        <p:spPr>
          <a:xfrm>
            <a:off x="607447" y="1340770"/>
            <a:ext cx="10934697" cy="5060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ru-RU" sz="2400" b="0" dirty="0" smtClean="0"/>
              <a:t>	</a:t>
            </a:r>
            <a:r>
              <a:rPr lang="ru-RU" sz="2400" b="0" smtClean="0"/>
              <a:t>Анализ конкурентов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/>
              <a:t/>
            </a:r>
            <a:br>
              <a:rPr lang="ru-RU" sz="2800" dirty="0"/>
            </a:br>
            <a:endParaRPr sz="2800" b="0" dirty="0"/>
          </a:p>
        </p:txBody>
      </p:sp>
      <p:pic>
        <p:nvPicPr>
          <p:cNvPr id="260" name="Google Shape;260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7365" y="6278837"/>
            <a:ext cx="9112469" cy="34596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81;p2"/>
          <p:cNvSpPr/>
          <p:nvPr/>
        </p:nvSpPr>
        <p:spPr>
          <a:xfrm>
            <a:off x="287345" y="140361"/>
            <a:ext cx="8201898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spcBef>
                <a:spcPts val="1200"/>
              </a:spcBef>
              <a:buSzPts val="1100"/>
            </a:pPr>
            <a:r>
              <a:rPr lang="ru-RU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Проектирование и разработка</a:t>
            </a:r>
            <a:r>
              <a:rPr lang="en-US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интернет-магазина специй и приправ</a:t>
            </a:r>
          </a:p>
        </p:txBody>
      </p:sp>
      <p:sp>
        <p:nvSpPr>
          <p:cNvPr id="16" name="Google Shape;301;p8"/>
          <p:cNvSpPr/>
          <p:nvPr/>
        </p:nvSpPr>
        <p:spPr>
          <a:xfrm>
            <a:off x="607447" y="1028355"/>
            <a:ext cx="4562430" cy="3631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Для более эффективного анализа предметной области были рассмотрены некоторые </a:t>
            </a:r>
            <a:r>
              <a:rPr lang="ru-RU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интернет-магазины специй и приправ. </a:t>
            </a:r>
            <a:endParaRPr lang="ru-RU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Например, интернет-магазин «</a:t>
            </a:r>
            <a:r>
              <a:rPr lang="en-US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Aricon</a:t>
            </a:r>
            <a:r>
              <a:rPr lang="ru-RU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».</a:t>
            </a:r>
            <a:endParaRPr lang="ru-RU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6"/>
          <a:stretch/>
        </p:blipFill>
        <p:spPr bwMode="auto">
          <a:xfrm>
            <a:off x="5161843" y="2157760"/>
            <a:ext cx="6480775" cy="3452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5"/>
          <p:cNvGrpSpPr/>
          <p:nvPr/>
        </p:nvGrpSpPr>
        <p:grpSpPr>
          <a:xfrm>
            <a:off x="287345" y="140352"/>
            <a:ext cx="11616910" cy="6478212"/>
            <a:chOff x="251520" y="173028"/>
            <a:chExt cx="8712900" cy="6478212"/>
          </a:xfrm>
        </p:grpSpPr>
        <p:sp>
          <p:nvSpPr>
            <p:cNvPr id="220" name="Google Shape;220;p5"/>
            <p:cNvSpPr/>
            <p:nvPr/>
          </p:nvSpPr>
          <p:spPr>
            <a:xfrm>
              <a:off x="251520" y="188640"/>
              <a:ext cx="8712900" cy="6462600"/>
            </a:xfrm>
            <a:prstGeom prst="rect">
              <a:avLst/>
            </a:prstGeom>
            <a:solidFill>
              <a:schemeClr val="lt1"/>
            </a:solidFill>
            <a:ln w="76200" cap="flat" cmpd="sng">
              <a:solidFill>
                <a:srgbClr val="DE65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1" i="0" u="none" strike="noStrike" cap="none">
                <a:solidFill>
                  <a:srgbClr val="48365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287524" y="173028"/>
              <a:ext cx="8640900" cy="872400"/>
            </a:xfrm>
            <a:prstGeom prst="rect">
              <a:avLst/>
            </a:prstGeom>
            <a:solidFill>
              <a:srgbClr val="DE6522"/>
            </a:solidFill>
            <a:ln w="76200" cap="flat" cmpd="sng">
              <a:solidFill>
                <a:srgbClr val="DE65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48365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2" name="Google Shape;222;p5"/>
          <p:cNvGrpSpPr/>
          <p:nvPr/>
        </p:nvGrpSpPr>
        <p:grpSpPr>
          <a:xfrm>
            <a:off x="8537258" y="232590"/>
            <a:ext cx="3289800" cy="623100"/>
            <a:chOff x="5478480" y="264240"/>
            <a:chExt cx="3289800" cy="623100"/>
          </a:xfrm>
        </p:grpSpPr>
        <p:sp>
          <p:nvSpPr>
            <p:cNvPr id="223" name="Google Shape;223;p5"/>
            <p:cNvSpPr/>
            <p:nvPr/>
          </p:nvSpPr>
          <p:spPr>
            <a:xfrm>
              <a:off x="5478480" y="264240"/>
              <a:ext cx="3289800" cy="623100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rgbClr val="F07F0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4" name="Google Shape;224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3400" y="336240"/>
              <a:ext cx="2980440" cy="4795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6" name="Google Shape;226;p5"/>
          <p:cNvSpPr txBox="1">
            <a:spLocks noGrp="1"/>
          </p:cNvSpPr>
          <p:nvPr>
            <p:ph type="sldNum" idx="12"/>
          </p:nvPr>
        </p:nvSpPr>
        <p:spPr>
          <a:xfrm>
            <a:off x="11060723" y="6253575"/>
            <a:ext cx="667618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 b="1" dirty="0" smtClean="0">
                <a:solidFill>
                  <a:srgbClr val="773F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05</a:t>
            </a:r>
            <a:r>
              <a:rPr lang="ru-RU" sz="1600" b="1" dirty="0" smtClean="0">
                <a:solidFill>
                  <a:srgbClr val="773F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/1</a:t>
            </a:r>
            <a:r>
              <a:rPr lang="en-US" sz="1600" b="1" dirty="0" smtClean="0">
                <a:solidFill>
                  <a:srgbClr val="773F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600" b="1" dirty="0">
              <a:solidFill>
                <a:srgbClr val="773F0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7" name="Google Shape;227;p5"/>
          <p:cNvSpPr txBox="1">
            <a:spLocks noGrp="1"/>
          </p:cNvSpPr>
          <p:nvPr>
            <p:ph type="title"/>
          </p:nvPr>
        </p:nvSpPr>
        <p:spPr>
          <a:xfrm>
            <a:off x="546656" y="1154000"/>
            <a:ext cx="6557529" cy="49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0" dirty="0" smtClean="0"/>
              <a:t>	Постановка задачи </a:t>
            </a:r>
            <a:r>
              <a:rPr lang="ru-RU" b="0" dirty="0" smtClean="0"/>
              <a:t/>
            </a:r>
            <a:br>
              <a:rPr lang="ru-RU" b="0" dirty="0" smtClean="0"/>
            </a:br>
            <a:r>
              <a:rPr lang="ru-RU" b="0" dirty="0" smtClean="0"/>
              <a:t/>
            </a:r>
            <a:br>
              <a:rPr lang="ru-RU" b="0" dirty="0" smtClean="0"/>
            </a:br>
            <a:r>
              <a:rPr lang="ru-RU" sz="1600" b="0" dirty="0" smtClean="0"/>
              <a:t>В проекте должны быть реализованы следующие пункты:</a:t>
            </a:r>
            <a:br>
              <a:rPr lang="ru-RU" sz="1600" b="0" dirty="0" smtClean="0"/>
            </a:br>
            <a:r>
              <a:rPr lang="ru-RU" sz="1600" b="0" dirty="0" smtClean="0"/>
              <a:t>1) планы-конспекты лекционных и практических занятий;</a:t>
            </a:r>
            <a:br>
              <a:rPr lang="ru-RU" sz="1600" b="0" dirty="0" smtClean="0"/>
            </a:br>
            <a:r>
              <a:rPr lang="ru-RU" sz="1600" b="0" dirty="0" smtClean="0"/>
              <a:t>2) опорные конспекты студентов;</a:t>
            </a:r>
            <a:br>
              <a:rPr lang="ru-RU" sz="1600" b="0" dirty="0" smtClean="0"/>
            </a:br>
            <a:r>
              <a:rPr lang="ru-RU" sz="1600" b="0" dirty="0" smtClean="0"/>
              <a:t>3) дополнительный материал:</a:t>
            </a:r>
            <a:br>
              <a:rPr lang="ru-RU" sz="1600" b="0" dirty="0" smtClean="0"/>
            </a:br>
            <a:r>
              <a:rPr lang="ru-RU" sz="1600" b="0" dirty="0" smtClean="0"/>
              <a:t>4) практические задания, упражнения, тесты, вопросы для самостоятельной работы;</a:t>
            </a:r>
            <a:br>
              <a:rPr lang="ru-RU" sz="1600" b="0" dirty="0" smtClean="0"/>
            </a:br>
            <a:r>
              <a:rPr lang="ru-RU" sz="1600" b="0" dirty="0" smtClean="0"/>
              <a:t>5) глоссарий;</a:t>
            </a:r>
            <a:br>
              <a:rPr lang="ru-RU" sz="1600" b="0" dirty="0" smtClean="0"/>
            </a:br>
            <a:r>
              <a:rPr lang="ru-RU" sz="1600" b="0" dirty="0" smtClean="0"/>
              <a:t>6) список литературы и интернет-источников.</a:t>
            </a:r>
            <a:r>
              <a:rPr lang="ru-RU" dirty="0"/>
              <a:t/>
            </a:r>
            <a:br>
              <a:rPr lang="ru-RU" dirty="0"/>
            </a:br>
            <a:endParaRPr b="0" dirty="0"/>
          </a:p>
        </p:txBody>
      </p:sp>
      <p:pic>
        <p:nvPicPr>
          <p:cNvPr id="229" name="Google Shape;22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7365" y="6272740"/>
            <a:ext cx="9112469" cy="34596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81;p2"/>
          <p:cNvSpPr/>
          <p:nvPr/>
        </p:nvSpPr>
        <p:spPr>
          <a:xfrm>
            <a:off x="287345" y="140361"/>
            <a:ext cx="8201898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spcBef>
                <a:spcPts val="1200"/>
              </a:spcBef>
              <a:buSzPts val="1100"/>
            </a:pPr>
            <a:r>
              <a:rPr lang="ru-RU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Проектирование и разработка</a:t>
            </a:r>
            <a:r>
              <a:rPr lang="en-US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интернет-магазина специй и приправ</a:t>
            </a:r>
          </a:p>
        </p:txBody>
      </p:sp>
      <p:sp>
        <p:nvSpPr>
          <p:cNvPr id="18" name="Google Shape;301;p8"/>
          <p:cNvSpPr/>
          <p:nvPr/>
        </p:nvSpPr>
        <p:spPr>
          <a:xfrm>
            <a:off x="279485" y="1758461"/>
            <a:ext cx="11448856" cy="2431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208" y="1193438"/>
            <a:ext cx="4302398" cy="4945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7"/>
          <p:cNvGrpSpPr/>
          <p:nvPr/>
        </p:nvGrpSpPr>
        <p:grpSpPr>
          <a:xfrm>
            <a:off x="287345" y="96390"/>
            <a:ext cx="11616909" cy="6478212"/>
            <a:chOff x="251520" y="173028"/>
            <a:chExt cx="8712900" cy="6478212"/>
          </a:xfrm>
        </p:grpSpPr>
        <p:sp>
          <p:nvSpPr>
            <p:cNvPr id="269" name="Google Shape;269;p7"/>
            <p:cNvSpPr/>
            <p:nvPr/>
          </p:nvSpPr>
          <p:spPr>
            <a:xfrm>
              <a:off x="251520" y="188640"/>
              <a:ext cx="8712900" cy="6462600"/>
            </a:xfrm>
            <a:prstGeom prst="rect">
              <a:avLst/>
            </a:prstGeom>
            <a:solidFill>
              <a:schemeClr val="lt1"/>
            </a:solidFill>
            <a:ln w="76200" cap="flat" cmpd="sng">
              <a:solidFill>
                <a:srgbClr val="DE65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1" i="0" u="none" strike="noStrike" cap="none">
                <a:solidFill>
                  <a:srgbClr val="48365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287524" y="173028"/>
              <a:ext cx="8640900" cy="872400"/>
            </a:xfrm>
            <a:prstGeom prst="rect">
              <a:avLst/>
            </a:prstGeom>
            <a:solidFill>
              <a:srgbClr val="DE6522"/>
            </a:solidFill>
            <a:ln w="76200" cap="flat" cmpd="sng">
              <a:solidFill>
                <a:srgbClr val="DE65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48365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" name="Google Shape;271;p7"/>
          <p:cNvGrpSpPr/>
          <p:nvPr/>
        </p:nvGrpSpPr>
        <p:grpSpPr>
          <a:xfrm>
            <a:off x="8537258" y="232590"/>
            <a:ext cx="3289800" cy="623100"/>
            <a:chOff x="5478480" y="264240"/>
            <a:chExt cx="3289800" cy="623100"/>
          </a:xfrm>
        </p:grpSpPr>
        <p:sp>
          <p:nvSpPr>
            <p:cNvPr id="272" name="Google Shape;272;p7"/>
            <p:cNvSpPr/>
            <p:nvPr/>
          </p:nvSpPr>
          <p:spPr>
            <a:xfrm>
              <a:off x="5478480" y="264240"/>
              <a:ext cx="3289800" cy="623100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rgbClr val="F07F0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3" name="Google Shape;273;p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3400" y="336240"/>
              <a:ext cx="2980440" cy="4795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5" name="Google Shape;275;p7"/>
          <p:cNvSpPr txBox="1">
            <a:spLocks noGrp="1"/>
          </p:cNvSpPr>
          <p:nvPr>
            <p:ph type="sldNum" idx="12"/>
          </p:nvPr>
        </p:nvSpPr>
        <p:spPr>
          <a:xfrm>
            <a:off x="10885700" y="6209477"/>
            <a:ext cx="71415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 b="1" dirty="0" smtClean="0">
                <a:solidFill>
                  <a:srgbClr val="773F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ru-RU" sz="1600" b="1" dirty="0" smtClean="0">
                <a:solidFill>
                  <a:srgbClr val="773F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/1</a:t>
            </a:r>
            <a:r>
              <a:rPr lang="en-US" sz="1600" b="1" dirty="0" smtClean="0">
                <a:solidFill>
                  <a:srgbClr val="773F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600" b="1" dirty="0">
              <a:solidFill>
                <a:srgbClr val="773F0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6" name="Google Shape;276;p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7"/>
          <p:cNvSpPr/>
          <p:nvPr/>
        </p:nvSpPr>
        <p:spPr>
          <a:xfrm>
            <a:off x="532658" y="1161670"/>
            <a:ext cx="112944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/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	Анализ 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средств и технологий разработки</a:t>
            </a: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81" name="Google Shape;281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7365" y="6272740"/>
            <a:ext cx="9112469" cy="34596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1;p2"/>
          <p:cNvSpPr/>
          <p:nvPr/>
        </p:nvSpPr>
        <p:spPr>
          <a:xfrm>
            <a:off x="287345" y="140361"/>
            <a:ext cx="8201898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spcBef>
                <a:spcPts val="1200"/>
              </a:spcBef>
              <a:buSzPts val="1100"/>
            </a:pPr>
            <a:r>
              <a:rPr lang="ru-RU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Проектирование и разработка</a:t>
            </a:r>
            <a:r>
              <a:rPr lang="en-US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интернет-магазина специй и приправ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553915" y="1917580"/>
            <a:ext cx="6629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Для разработки </a:t>
            </a:r>
            <a:r>
              <a:rPr lang="ru-RU" sz="1600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интернет-магазина специй и приправ </a:t>
            </a:r>
            <a:r>
              <a:rPr lang="ru-RU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в аналитической части выполнен анализ предметной области, средств и технологий разработки. </a:t>
            </a:r>
            <a:endParaRPr lang="ru-RU" sz="1600" dirty="0" smtClean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endParaRPr lang="ru-RU" sz="16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endParaRPr lang="en-US" sz="1600" dirty="0" smtClean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2" name="AutoShape 2" descr="Moodl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8" descr="https://yt3.ggpht.com/a/AATXAJzwbTgR_ZdBngiW05tZxZYCwvRer0C3xZNr1g=s900-c-k-c0xffffffff-no-rj-m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74" name="Picture 2" descr="C:\Users\Asus\Desktop\Visual_Studio_Code_1.35_icon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922" y="2052687"/>
            <a:ext cx="1947824" cy="194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Asus\Desktop\HTML5_logo_and_wordmark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56" y="2850389"/>
            <a:ext cx="1614373" cy="161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Asus\Desktop\1200px-CSS.3.sv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068" y="4394919"/>
            <a:ext cx="1210170" cy="169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C:\Users\Asus\Desktop\javascript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10" r="26406"/>
          <a:stretch/>
        </p:blipFill>
        <p:spPr bwMode="auto">
          <a:xfrm>
            <a:off x="3300465" y="2899567"/>
            <a:ext cx="1271007" cy="171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Рисунок 22"/>
          <p:cNvPicPr/>
          <p:nvPr/>
        </p:nvPicPr>
        <p:blipFill rotWithShape="1">
          <a:blip r:embed="rId9"/>
          <a:srcRect l="19218" t="15766" r="50989" b="8099"/>
          <a:stretch/>
        </p:blipFill>
        <p:spPr bwMode="auto">
          <a:xfrm>
            <a:off x="4669547" y="4247664"/>
            <a:ext cx="1156663" cy="171796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Рисунок 23" descr="C:\Users\Riki\AppData\Local\Microsoft\Windows\INetCache\Content.Word\phpmyadmin-fryaha.ru_.jpg"/>
          <p:cNvPicPr/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" t="16295" r="1742" b="25685"/>
          <a:stretch/>
        </p:blipFill>
        <p:spPr bwMode="auto">
          <a:xfrm>
            <a:off x="5988256" y="2761090"/>
            <a:ext cx="2536166" cy="150962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Рисунок 24" descr="https://cdn-images-1.medium.com/max/1024/1*6TVqvzvetBgpFlUIUtx0QA.jpeg"/>
          <p:cNvPicPr/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4" t="17081" r="15972" b="23558"/>
          <a:stretch/>
        </p:blipFill>
        <p:spPr bwMode="auto">
          <a:xfrm>
            <a:off x="8977055" y="4203678"/>
            <a:ext cx="2665563" cy="152687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Рисунок 25" descr="C:\Users\ir319-01\Downloads\sovety-rekomendacii-figma.png"/>
          <p:cNvPicPr/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70" t="18817" r="32526" b="20162"/>
          <a:stretch/>
        </p:blipFill>
        <p:spPr bwMode="auto">
          <a:xfrm>
            <a:off x="6470426" y="4618521"/>
            <a:ext cx="1664898" cy="160140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7365" y="6272740"/>
            <a:ext cx="9112469" cy="3459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9"/>
          <p:cNvGrpSpPr/>
          <p:nvPr/>
        </p:nvGrpSpPr>
        <p:grpSpPr>
          <a:xfrm>
            <a:off x="287345" y="140352"/>
            <a:ext cx="11616909" cy="6478212"/>
            <a:chOff x="251520" y="173028"/>
            <a:chExt cx="8712900" cy="6478212"/>
          </a:xfrm>
        </p:grpSpPr>
        <p:sp>
          <p:nvSpPr>
            <p:cNvPr id="312" name="Google Shape;312;p9"/>
            <p:cNvSpPr/>
            <p:nvPr/>
          </p:nvSpPr>
          <p:spPr>
            <a:xfrm>
              <a:off x="251520" y="188640"/>
              <a:ext cx="8712900" cy="6462600"/>
            </a:xfrm>
            <a:prstGeom prst="rect">
              <a:avLst/>
            </a:prstGeom>
            <a:solidFill>
              <a:schemeClr val="lt1"/>
            </a:solidFill>
            <a:ln w="76200" cap="flat" cmpd="sng">
              <a:solidFill>
                <a:srgbClr val="DE65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1" i="0" u="none" strike="noStrike" cap="none">
                <a:solidFill>
                  <a:srgbClr val="48365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287524" y="173028"/>
              <a:ext cx="8640900" cy="872400"/>
            </a:xfrm>
            <a:prstGeom prst="rect">
              <a:avLst/>
            </a:prstGeom>
            <a:solidFill>
              <a:srgbClr val="DE6522"/>
            </a:solidFill>
            <a:ln w="76200" cap="flat" cmpd="sng">
              <a:solidFill>
                <a:srgbClr val="DE65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48365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4" name="Google Shape;314;p9"/>
          <p:cNvGrpSpPr/>
          <p:nvPr/>
        </p:nvGrpSpPr>
        <p:grpSpPr>
          <a:xfrm>
            <a:off x="8537258" y="232590"/>
            <a:ext cx="3289800" cy="623100"/>
            <a:chOff x="5478480" y="264240"/>
            <a:chExt cx="3289800" cy="623100"/>
          </a:xfrm>
        </p:grpSpPr>
        <p:sp>
          <p:nvSpPr>
            <p:cNvPr id="315" name="Google Shape;315;p9"/>
            <p:cNvSpPr/>
            <p:nvPr/>
          </p:nvSpPr>
          <p:spPr>
            <a:xfrm>
              <a:off x="5478480" y="264240"/>
              <a:ext cx="3289800" cy="623100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rgbClr val="F07F0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6" name="Google Shape;316;p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603400" y="336240"/>
              <a:ext cx="2980440" cy="4795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8" name="Google Shape;318;p9"/>
          <p:cNvSpPr txBox="1">
            <a:spLocks noGrp="1"/>
          </p:cNvSpPr>
          <p:nvPr>
            <p:ph type="sldNum" idx="12"/>
          </p:nvPr>
        </p:nvSpPr>
        <p:spPr>
          <a:xfrm>
            <a:off x="10959127" y="6263175"/>
            <a:ext cx="76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 b="1" dirty="0" smtClean="0">
                <a:solidFill>
                  <a:srgbClr val="773F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ru-RU" sz="1600" b="1" dirty="0" smtClean="0">
                <a:solidFill>
                  <a:srgbClr val="773F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7/1</a:t>
            </a:r>
            <a:r>
              <a:rPr lang="en-US" sz="1600" b="1" dirty="0" smtClean="0">
                <a:solidFill>
                  <a:srgbClr val="773F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600" b="1" dirty="0">
              <a:solidFill>
                <a:srgbClr val="773F0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9" name="Google Shape;319;p9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9"/>
          <p:cNvSpPr/>
          <p:nvPr/>
        </p:nvSpPr>
        <p:spPr>
          <a:xfrm>
            <a:off x="6949202" y="1855425"/>
            <a:ext cx="4907058" cy="420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9"/>
          <p:cNvSpPr/>
          <p:nvPr/>
        </p:nvSpPr>
        <p:spPr>
          <a:xfrm>
            <a:off x="0" y="72426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7" name="Google Shape;32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7365" y="6272740"/>
            <a:ext cx="9112469" cy="34596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81;p2"/>
          <p:cNvSpPr/>
          <p:nvPr/>
        </p:nvSpPr>
        <p:spPr>
          <a:xfrm>
            <a:off x="287345" y="140361"/>
            <a:ext cx="8201898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spcBef>
                <a:spcPts val="1200"/>
              </a:spcBef>
              <a:buSzPts val="1100"/>
            </a:pPr>
            <a:r>
              <a:rPr lang="ru-RU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Проектирование и разработка</a:t>
            </a:r>
            <a:r>
              <a:rPr lang="en-US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интернет-магазина специй и приправ</a:t>
            </a:r>
          </a:p>
        </p:txBody>
      </p:sp>
      <p:sp>
        <p:nvSpPr>
          <p:cNvPr id="22" name="Google Shape;280;p7"/>
          <p:cNvSpPr/>
          <p:nvPr/>
        </p:nvSpPr>
        <p:spPr>
          <a:xfrm>
            <a:off x="399419" y="1116545"/>
            <a:ext cx="356873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/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	Проектная часть</a:t>
            </a:r>
            <a:endParaRPr lang="ru-R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03633" y="1594779"/>
            <a:ext cx="4891915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>
              <a:lnSpc>
                <a:spcPct val="150000"/>
              </a:lnSpc>
            </a:pPr>
            <a:r>
              <a:rPr lang="en-US" dirty="0" smtClean="0">
                <a:latin typeface="+mn-lt"/>
                <a:cs typeface="Calibri" panose="020F0502020204030204" pitchFamily="34" charset="0"/>
              </a:rPr>
              <a:t>Visual Studio Code </a:t>
            </a:r>
            <a:r>
              <a:rPr lang="ru-RU" dirty="0" smtClean="0">
                <a:latin typeface="+mn-lt"/>
                <a:cs typeface="Calibri" panose="020F0502020204030204" pitchFamily="34" charset="0"/>
              </a:rPr>
              <a:t>– </a:t>
            </a:r>
            <a:r>
              <a:rPr lang="ru-RU" dirty="0">
                <a:latin typeface="+mn-lt"/>
              </a:rPr>
              <a:t>это редактор кода для разных языков программирования. Он относительно немного весит, гибкий и удобный. В нем можно писать, форматировать и редактировать код на разных языках</a:t>
            </a:r>
            <a:r>
              <a:rPr lang="ru-RU" dirty="0" smtClean="0">
                <a:latin typeface="+mn-lt"/>
              </a:rPr>
              <a:t>.</a:t>
            </a:r>
            <a:endParaRPr lang="en-US" dirty="0" smtClean="0">
              <a:latin typeface="+mn-lt"/>
            </a:endParaRPr>
          </a:p>
          <a:p>
            <a:pPr indent="450215">
              <a:lnSpc>
                <a:spcPct val="150000"/>
              </a:lnSpc>
            </a:pPr>
            <a:r>
              <a:rPr lang="en-US" dirty="0" smtClean="0">
                <a:latin typeface="+mn-lt"/>
              </a:rPr>
              <a:t>HTML </a:t>
            </a:r>
            <a:r>
              <a:rPr lang="ru-RU" dirty="0" smtClean="0">
                <a:latin typeface="+mn-lt"/>
              </a:rPr>
              <a:t>–</a:t>
            </a:r>
            <a:r>
              <a:rPr lang="en-US" dirty="0" smtClean="0">
                <a:latin typeface="+mn-lt"/>
              </a:rPr>
              <a:t> </a:t>
            </a:r>
            <a:r>
              <a:rPr lang="ru-RU" dirty="0"/>
              <a:t>код, который используется для структурирования и отображения веб-страницы и её контента.</a:t>
            </a:r>
            <a:endParaRPr lang="ru-RU" dirty="0" smtClean="0">
              <a:latin typeface="+mn-lt"/>
            </a:endParaRPr>
          </a:p>
          <a:p>
            <a:pPr indent="450215">
              <a:lnSpc>
                <a:spcPct val="150000"/>
              </a:lnSpc>
            </a:pPr>
            <a:r>
              <a:rPr lang="en-US" dirty="0" err="1" smtClean="0">
                <a:latin typeface="+mn-lt"/>
                <a:cs typeface="Calibri" panose="020F0502020204030204" pitchFamily="34" charset="0"/>
              </a:rPr>
              <a:t>Css</a:t>
            </a:r>
            <a:r>
              <a:rPr lang="en-US" dirty="0" smtClean="0">
                <a:latin typeface="+mn-lt"/>
                <a:cs typeface="Calibri" panose="020F0502020204030204" pitchFamily="34" charset="0"/>
              </a:rPr>
              <a:t> </a:t>
            </a:r>
            <a:r>
              <a:rPr lang="ru-RU" dirty="0" smtClean="0">
                <a:latin typeface="+mn-lt"/>
                <a:cs typeface="Calibri" panose="020F0502020204030204" pitchFamily="34" charset="0"/>
              </a:rPr>
              <a:t>–</a:t>
            </a:r>
            <a:r>
              <a:rPr lang="en-US" dirty="0" smtClean="0">
                <a:latin typeface="+mn-lt"/>
                <a:cs typeface="Calibri" panose="020F0502020204030204" pitchFamily="34" charset="0"/>
              </a:rPr>
              <a:t> </a:t>
            </a:r>
            <a:r>
              <a:rPr lang="ru-RU" dirty="0">
                <a:latin typeface="+mn-lt"/>
              </a:rPr>
              <a:t>формальный язык декорирования и описания внешнего вида документа (веб-страницы), написанного с использованием языка разметки (чаще всего HTML или XHTML</a:t>
            </a:r>
            <a:r>
              <a:rPr lang="ru-RU" dirty="0" smtClean="0">
                <a:latin typeface="+mn-lt"/>
              </a:rPr>
              <a:t>).</a:t>
            </a:r>
            <a:endParaRPr lang="en-US" dirty="0" smtClean="0">
              <a:latin typeface="+mn-lt"/>
            </a:endParaRPr>
          </a:p>
        </p:txBody>
      </p:sp>
      <p:pic>
        <p:nvPicPr>
          <p:cNvPr id="5122" name="Picture 2" descr="C:\Users\Asus\Desktop\Visual_Studio_Code_1.35_icon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66" y="1680622"/>
            <a:ext cx="280323" cy="28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sus\Desktop\1200px-CSS.3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27" y="3846900"/>
            <a:ext cx="266355" cy="37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Asus\Desktop\HTML5_logo_and_wordmark.sv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26" y="2909515"/>
            <a:ext cx="355358" cy="35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95548" y="1594643"/>
            <a:ext cx="5715000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dirty="0" smtClean="0">
                <a:latin typeface="+mn-lt"/>
              </a:rPr>
              <a:t>JavaScript </a:t>
            </a:r>
            <a:r>
              <a:rPr lang="ru-RU" dirty="0" smtClean="0">
                <a:latin typeface="+mn-lt"/>
              </a:rPr>
              <a:t>–</a:t>
            </a:r>
            <a:r>
              <a:rPr lang="en-US" dirty="0" smtClean="0">
                <a:latin typeface="+mn-lt"/>
              </a:rPr>
              <a:t> </a:t>
            </a:r>
            <a:r>
              <a:rPr lang="ru-RU" dirty="0">
                <a:latin typeface="+mn-lt"/>
              </a:rPr>
              <a:t>полноценный динамический язык программирования, который применяется к HTML документу, и может обеспечить динамическую интерактивность на веб-сайтах</a:t>
            </a:r>
            <a:r>
              <a:rPr lang="ru-RU" dirty="0" smtClean="0">
                <a:latin typeface="+mn-lt"/>
              </a:rPr>
              <a:t>.</a:t>
            </a:r>
            <a:endParaRPr lang="en-US" dirty="0" smtClean="0">
              <a:latin typeface="+mn-lt"/>
            </a:endParaRPr>
          </a:p>
          <a:p>
            <a:pPr indent="457200">
              <a:lnSpc>
                <a:spcPct val="150000"/>
              </a:lnSpc>
            </a:pPr>
            <a:r>
              <a:rPr lang="en-US" dirty="0" err="1" smtClean="0">
                <a:latin typeface="+mn-lt"/>
              </a:rPr>
              <a:t>Php</a:t>
            </a:r>
            <a:r>
              <a:rPr lang="ru-RU" dirty="0" smtClean="0">
                <a:latin typeface="+mn-lt"/>
              </a:rPr>
              <a:t> –  </a:t>
            </a:r>
            <a:r>
              <a:rPr lang="ru-RU" dirty="0">
                <a:latin typeface="+mn-lt"/>
              </a:rPr>
              <a:t>это распространённый </a:t>
            </a:r>
            <a:r>
              <a:rPr lang="ru-RU" dirty="0" smtClean="0">
                <a:latin typeface="+mn-lt"/>
              </a:rPr>
              <a:t>язык программирования </a:t>
            </a:r>
            <a:r>
              <a:rPr lang="ru-RU" dirty="0">
                <a:latin typeface="+mn-lt"/>
              </a:rPr>
              <a:t>общего назначения с открытым исходным кодом</a:t>
            </a:r>
            <a:r>
              <a:rPr lang="ru-RU" dirty="0" smtClean="0">
                <a:latin typeface="+mn-lt"/>
              </a:rPr>
              <a:t>.</a:t>
            </a:r>
          </a:p>
          <a:p>
            <a:pPr indent="457200">
              <a:lnSpc>
                <a:spcPct val="150000"/>
              </a:lnSpc>
            </a:pPr>
            <a:r>
              <a:rPr lang="en-US" dirty="0" smtClean="0">
                <a:latin typeface="+mn-lt"/>
              </a:rPr>
              <a:t>SQL – </a:t>
            </a:r>
            <a:r>
              <a:rPr lang="ru-RU" dirty="0">
                <a:latin typeface="+mn-lt"/>
              </a:rPr>
              <a:t>это язык запросов, который применяют, чтобы работать с базами данных, структурированных особым образом</a:t>
            </a:r>
            <a:r>
              <a:rPr lang="ru-RU" dirty="0" smtClean="0">
                <a:latin typeface="+mn-lt"/>
              </a:rPr>
              <a:t>.</a:t>
            </a:r>
            <a:endParaRPr lang="en-US" dirty="0" smtClean="0">
              <a:latin typeface="+mn-lt"/>
            </a:endParaRPr>
          </a:p>
          <a:p>
            <a:pPr indent="457200">
              <a:lnSpc>
                <a:spcPct val="150000"/>
              </a:lnSpc>
            </a:pPr>
            <a:r>
              <a:rPr lang="en-US" dirty="0" err="1" smtClean="0">
                <a:latin typeface="+mn-lt"/>
                <a:cs typeface="Calibri" panose="020F0502020204030204" pitchFamily="34" charset="0"/>
              </a:rPr>
              <a:t>PhpMyAdmin</a:t>
            </a:r>
            <a:r>
              <a:rPr lang="en-US" dirty="0" smtClean="0">
                <a:latin typeface="+mn-lt"/>
                <a:cs typeface="Calibri" panose="020F0502020204030204" pitchFamily="34" charset="0"/>
              </a:rPr>
              <a:t> –</a:t>
            </a:r>
            <a:r>
              <a:rPr lang="ru-RU" dirty="0" smtClean="0">
                <a:latin typeface="+mn-lt"/>
                <a:cs typeface="Calibri" panose="020F0502020204030204" pitchFamily="34" charset="0"/>
              </a:rPr>
              <a:t> это веб-приложение, которое п</a:t>
            </a:r>
            <a:r>
              <a:rPr lang="ru-RU" dirty="0" smtClean="0"/>
              <a:t>озволяет </a:t>
            </a:r>
            <a:r>
              <a:rPr lang="ru-RU" dirty="0"/>
              <a:t>управлять базами и </a:t>
            </a:r>
            <a:r>
              <a:rPr lang="ru-RU" dirty="0" smtClean="0"/>
              <a:t>таблицами.</a:t>
            </a:r>
          </a:p>
          <a:p>
            <a:pPr indent="457200">
              <a:lnSpc>
                <a:spcPct val="150000"/>
              </a:lnSpc>
            </a:pPr>
            <a:r>
              <a:rPr lang="en-US" dirty="0" err="1" smtClean="0">
                <a:latin typeface="+mn-lt"/>
              </a:rPr>
              <a:t>Figma</a:t>
            </a:r>
            <a:r>
              <a:rPr lang="en-US" dirty="0" smtClean="0">
                <a:latin typeface="+mn-lt"/>
              </a:rPr>
              <a:t> – </a:t>
            </a:r>
            <a:r>
              <a:rPr lang="ru-RU" dirty="0" smtClean="0"/>
              <a:t>онлайн-редактор </a:t>
            </a:r>
            <a:r>
              <a:rPr lang="ru-RU" dirty="0"/>
              <a:t>векторной графики, позволяющий работать в командах</a:t>
            </a:r>
            <a:r>
              <a:rPr lang="ru-RU" dirty="0" smtClean="0"/>
              <a:t>.</a:t>
            </a:r>
            <a:r>
              <a:rPr lang="en-US" dirty="0" smtClean="0"/>
              <a:t> </a:t>
            </a:r>
            <a:endParaRPr lang="ru-RU" dirty="0">
              <a:latin typeface="+mn-lt"/>
            </a:endParaRPr>
          </a:p>
        </p:txBody>
      </p:sp>
      <p:pic>
        <p:nvPicPr>
          <p:cNvPr id="5125" name="Picture 5" descr="C:\Users\Asus\Desktop\javascript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10" r="26406"/>
          <a:stretch/>
        </p:blipFill>
        <p:spPr bwMode="auto">
          <a:xfrm>
            <a:off x="5502731" y="1636990"/>
            <a:ext cx="288266" cy="38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2040" y="2607300"/>
            <a:ext cx="308924" cy="385334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1836" y="3266081"/>
            <a:ext cx="419469" cy="239970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47944" y="3960615"/>
            <a:ext cx="383547" cy="228653"/>
          </a:xfrm>
          <a:prstGeom prst="rect">
            <a:avLst/>
          </a:prstGeom>
        </p:spPr>
      </p:pic>
      <p:pic>
        <p:nvPicPr>
          <p:cNvPr id="27" name="Рисунок 26" descr="C:\Users\ir319-01\Downloads\sovety-rekomendacii-figma.png"/>
          <p:cNvPicPr/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70" t="18817" r="32526" b="20162"/>
          <a:stretch/>
        </p:blipFill>
        <p:spPr bwMode="auto">
          <a:xfrm>
            <a:off x="5559875" y="4575924"/>
            <a:ext cx="290285" cy="27921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8"/>
          <p:cNvGrpSpPr/>
          <p:nvPr/>
        </p:nvGrpSpPr>
        <p:grpSpPr>
          <a:xfrm>
            <a:off x="287345" y="140352"/>
            <a:ext cx="11616909" cy="6478212"/>
            <a:chOff x="251520" y="173028"/>
            <a:chExt cx="8712900" cy="6478212"/>
          </a:xfrm>
        </p:grpSpPr>
        <p:sp>
          <p:nvSpPr>
            <p:cNvPr id="290" name="Google Shape;290;p8"/>
            <p:cNvSpPr/>
            <p:nvPr/>
          </p:nvSpPr>
          <p:spPr>
            <a:xfrm>
              <a:off x="251520" y="188640"/>
              <a:ext cx="8712900" cy="6462600"/>
            </a:xfrm>
            <a:prstGeom prst="rect">
              <a:avLst/>
            </a:prstGeom>
            <a:solidFill>
              <a:schemeClr val="lt1"/>
            </a:solidFill>
            <a:ln w="76200" cap="flat" cmpd="sng">
              <a:solidFill>
                <a:srgbClr val="DE65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1" i="0" u="none" strike="noStrike" cap="none">
                <a:solidFill>
                  <a:srgbClr val="48365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8"/>
            <p:cNvSpPr/>
            <p:nvPr/>
          </p:nvSpPr>
          <p:spPr>
            <a:xfrm>
              <a:off x="287524" y="173028"/>
              <a:ext cx="8640900" cy="872400"/>
            </a:xfrm>
            <a:prstGeom prst="rect">
              <a:avLst/>
            </a:prstGeom>
            <a:solidFill>
              <a:srgbClr val="DE6522"/>
            </a:solidFill>
            <a:ln w="76200" cap="flat" cmpd="sng">
              <a:solidFill>
                <a:srgbClr val="DE65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48365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2" name="Google Shape;292;p8"/>
          <p:cNvGrpSpPr/>
          <p:nvPr/>
        </p:nvGrpSpPr>
        <p:grpSpPr>
          <a:xfrm>
            <a:off x="8537258" y="232590"/>
            <a:ext cx="3289800" cy="623100"/>
            <a:chOff x="5478480" y="264240"/>
            <a:chExt cx="3289800" cy="623100"/>
          </a:xfrm>
        </p:grpSpPr>
        <p:sp>
          <p:nvSpPr>
            <p:cNvPr id="293" name="Google Shape;293;p8"/>
            <p:cNvSpPr/>
            <p:nvPr/>
          </p:nvSpPr>
          <p:spPr>
            <a:xfrm>
              <a:off x="5478480" y="264240"/>
              <a:ext cx="3289800" cy="623100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rgbClr val="F07F0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4" name="Google Shape;294;p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3400" y="336240"/>
              <a:ext cx="2980440" cy="4795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6" name="Google Shape;296;p8"/>
          <p:cNvSpPr txBox="1">
            <a:spLocks noGrp="1"/>
          </p:cNvSpPr>
          <p:nvPr>
            <p:ph type="sldNum" idx="12"/>
          </p:nvPr>
        </p:nvSpPr>
        <p:spPr>
          <a:xfrm>
            <a:off x="11009932" y="6253439"/>
            <a:ext cx="71839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 b="1" dirty="0" smtClean="0">
                <a:solidFill>
                  <a:srgbClr val="773F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ru-RU" sz="1600" b="1" dirty="0" smtClean="0">
                <a:solidFill>
                  <a:srgbClr val="773F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8/1</a:t>
            </a:r>
            <a:r>
              <a:rPr lang="en-US" sz="1600" b="1" dirty="0" smtClean="0">
                <a:solidFill>
                  <a:srgbClr val="773F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600" b="1" dirty="0">
              <a:solidFill>
                <a:srgbClr val="773F0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7" name="Google Shape;297;p8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8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Google Shape;299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7365" y="6272740"/>
            <a:ext cx="9112469" cy="34596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8"/>
          <p:cNvSpPr/>
          <p:nvPr/>
        </p:nvSpPr>
        <p:spPr>
          <a:xfrm>
            <a:off x="562708" y="1623950"/>
            <a:ext cx="5820507" cy="4214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spcAft>
                <a:spcPts val="800"/>
              </a:spcAft>
              <a:buClr>
                <a:schemeClr val="dk1"/>
              </a:buClr>
              <a:buSzPts val="1100"/>
            </a:pPr>
            <a:endParaRPr sz="36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81;p2"/>
          <p:cNvSpPr/>
          <p:nvPr/>
        </p:nvSpPr>
        <p:spPr>
          <a:xfrm>
            <a:off x="287345" y="140361"/>
            <a:ext cx="8201898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spcBef>
                <a:spcPts val="1200"/>
              </a:spcBef>
              <a:buSzPts val="1100"/>
            </a:pPr>
            <a:r>
              <a:rPr lang="ru-RU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Проектирование и разработка</a:t>
            </a:r>
            <a:r>
              <a:rPr lang="en-US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интернет-магазина специй и приправ</a:t>
            </a:r>
          </a:p>
        </p:txBody>
      </p:sp>
      <p:sp>
        <p:nvSpPr>
          <p:cNvPr id="20" name="Google Shape;280;p7"/>
          <p:cNvSpPr/>
          <p:nvPr/>
        </p:nvSpPr>
        <p:spPr>
          <a:xfrm>
            <a:off x="433925" y="1162325"/>
            <a:ext cx="112944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/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	Технико-экономическая часть</a:t>
            </a:r>
            <a:endParaRPr lang="ru-R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33926" y="2143527"/>
            <a:ext cx="527640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Данный проект </a:t>
            </a:r>
            <a:r>
              <a:rPr lang="ru-RU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по разработке </a:t>
            </a:r>
            <a:r>
              <a:rPr lang="ru-RU" sz="1600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интернет-магазин специй и приправ реализован в соответствии с современными тенденциями по веб-разработке. </a:t>
            </a:r>
          </a:p>
          <a:p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В данной главе были выполнены расчеты по </a:t>
            </a:r>
            <a:r>
              <a:rPr lang="ru-RU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оценке стоимости разработки программного 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продукта, а также была </a:t>
            </a:r>
            <a:r>
              <a:rPr lang="ru-RU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посчитана потенциальная прибыль. Программный 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продукт, разрабатываемый в </a:t>
            </a:r>
            <a:r>
              <a:rPr lang="ru-RU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рамках данного 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дипломного </a:t>
            </a:r>
            <a:r>
              <a:rPr lang="ru-RU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проекта, оценен 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в 112 106,96 рублей, расчетная </a:t>
            </a:r>
            <a:r>
              <a:rPr lang="ru-RU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прибыль составляет 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15570,41 рублей.</a:t>
            </a:r>
            <a:endParaRPr lang="ru-RU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5"/>
          <a:srcRect l="17492" t="46948" r="14280" b="27147"/>
          <a:stretch/>
        </p:blipFill>
        <p:spPr>
          <a:xfrm>
            <a:off x="5710328" y="2381250"/>
            <a:ext cx="6054866" cy="13654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oogle Shape;333;p10"/>
          <p:cNvGrpSpPr/>
          <p:nvPr/>
        </p:nvGrpSpPr>
        <p:grpSpPr>
          <a:xfrm>
            <a:off x="287345" y="140352"/>
            <a:ext cx="11616909" cy="6478212"/>
            <a:chOff x="251520" y="173028"/>
            <a:chExt cx="8712900" cy="6478212"/>
          </a:xfrm>
        </p:grpSpPr>
        <p:sp>
          <p:nvSpPr>
            <p:cNvPr id="334" name="Google Shape;334;p10"/>
            <p:cNvSpPr/>
            <p:nvPr/>
          </p:nvSpPr>
          <p:spPr>
            <a:xfrm>
              <a:off x="251520" y="188640"/>
              <a:ext cx="8712900" cy="6462600"/>
            </a:xfrm>
            <a:prstGeom prst="rect">
              <a:avLst/>
            </a:prstGeom>
            <a:solidFill>
              <a:schemeClr val="lt1"/>
            </a:solidFill>
            <a:ln w="76200" cap="flat" cmpd="sng">
              <a:solidFill>
                <a:srgbClr val="DE65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1" i="0" u="none" strike="noStrike" cap="none">
                <a:solidFill>
                  <a:srgbClr val="48365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10"/>
            <p:cNvSpPr/>
            <p:nvPr/>
          </p:nvSpPr>
          <p:spPr>
            <a:xfrm>
              <a:off x="287524" y="173028"/>
              <a:ext cx="8640900" cy="872400"/>
            </a:xfrm>
            <a:prstGeom prst="rect">
              <a:avLst/>
            </a:prstGeom>
            <a:solidFill>
              <a:srgbClr val="DE6522"/>
            </a:solidFill>
            <a:ln w="76200" cap="flat" cmpd="sng">
              <a:solidFill>
                <a:srgbClr val="DE65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48365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6" name="Google Shape;336;p10"/>
          <p:cNvGrpSpPr/>
          <p:nvPr/>
        </p:nvGrpSpPr>
        <p:grpSpPr>
          <a:xfrm>
            <a:off x="8537258" y="232590"/>
            <a:ext cx="3289800" cy="623100"/>
            <a:chOff x="5478480" y="264240"/>
            <a:chExt cx="3289800" cy="623100"/>
          </a:xfrm>
        </p:grpSpPr>
        <p:sp>
          <p:nvSpPr>
            <p:cNvPr id="337" name="Google Shape;337;p10"/>
            <p:cNvSpPr/>
            <p:nvPr/>
          </p:nvSpPr>
          <p:spPr>
            <a:xfrm>
              <a:off x="5478480" y="264240"/>
              <a:ext cx="3289800" cy="623100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rgbClr val="F07F0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8" name="Google Shape;338;p1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3400" y="336240"/>
              <a:ext cx="2980440" cy="4795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0" name="Google Shape;340;p10"/>
          <p:cNvSpPr txBox="1">
            <a:spLocks noGrp="1"/>
          </p:cNvSpPr>
          <p:nvPr>
            <p:ph type="sldNum" idx="12"/>
          </p:nvPr>
        </p:nvSpPr>
        <p:spPr>
          <a:xfrm>
            <a:off x="10988566" y="6253575"/>
            <a:ext cx="739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 b="1" dirty="0" smtClean="0">
                <a:solidFill>
                  <a:srgbClr val="773F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09</a:t>
            </a:r>
            <a:r>
              <a:rPr lang="ru-RU" sz="1600" b="1" dirty="0" smtClean="0">
                <a:solidFill>
                  <a:srgbClr val="773F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/1</a:t>
            </a:r>
            <a:r>
              <a:rPr lang="en-US" sz="1600" b="1" dirty="0" smtClean="0">
                <a:solidFill>
                  <a:srgbClr val="773F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600" b="1" dirty="0">
              <a:solidFill>
                <a:srgbClr val="773F0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1" name="Google Shape;341;p10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0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4" name="Google Shape;344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7365" y="6272740"/>
            <a:ext cx="9112469" cy="34596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81;p2"/>
          <p:cNvSpPr/>
          <p:nvPr/>
        </p:nvSpPr>
        <p:spPr>
          <a:xfrm>
            <a:off x="287345" y="140361"/>
            <a:ext cx="8201898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spcBef>
                <a:spcPts val="1200"/>
              </a:spcBef>
              <a:buSzPts val="1100"/>
            </a:pPr>
            <a:r>
              <a:rPr lang="ru-RU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Проектирование и разработка</a:t>
            </a:r>
            <a:r>
              <a:rPr lang="en-US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интернет-магазина специй и приправ</a:t>
            </a:r>
          </a:p>
        </p:txBody>
      </p:sp>
      <p:sp>
        <p:nvSpPr>
          <p:cNvPr id="21" name="Google Shape;280;p7"/>
          <p:cNvSpPr/>
          <p:nvPr/>
        </p:nvSpPr>
        <p:spPr>
          <a:xfrm>
            <a:off x="433925" y="1162325"/>
            <a:ext cx="112944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400"/>
            </a:pP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	Расчет 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трудоемкости проекта </a:t>
            </a: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4" name="Google Shape;320;p9"/>
          <p:cNvSpPr/>
          <p:nvPr/>
        </p:nvSpPr>
        <p:spPr>
          <a:xfrm>
            <a:off x="6818581" y="1855425"/>
            <a:ext cx="5037677" cy="420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34835" y="1890151"/>
            <a:ext cx="509552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Трудоемкость – это показатель, характеризующий затраты живого труда, выраженные в рабочем времени, затраченном на производство продукции (услуг). </a:t>
            </a:r>
            <a:endParaRPr lang="en-US" sz="1600" dirty="0" smtClean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r>
              <a:rPr lang="ru-RU" sz="1600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Для </a:t>
            </a:r>
            <a:r>
              <a:rPr lang="ru-RU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определения трудоемкости произведенных работ была необходимость составления перечня всех ее этапов и определения трудоемкости каждого из них. Трудоемкость всей работы рассчитываться путем суммирования трудоемкостей ее отдельных этапов.</a:t>
            </a:r>
            <a:endParaRPr lang="ru-RU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362" y="2066413"/>
            <a:ext cx="6184277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Тема Office">
  <a:themeElements>
    <a:clrScheme name="Аспект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Тема Office">
  <a:themeElements>
    <a:clrScheme name="Аспект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</TotalTime>
  <Words>440</Words>
  <Application>Microsoft Office PowerPoint</Application>
  <PresentationFormat>Широкоэкранный</PresentationFormat>
  <Paragraphs>64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Calibri</vt:lpstr>
      <vt:lpstr>Symbol</vt:lpstr>
      <vt:lpstr>Times New Roman</vt:lpstr>
      <vt:lpstr>1_Тема Office</vt:lpstr>
      <vt:lpstr>2_Тема Office</vt:lpstr>
      <vt:lpstr>Презентация PowerPoint</vt:lpstr>
      <vt:lpstr> Актуальность      Интернет-магазин – это сайт, на котором можно приобрести товар или услуги онлайн. </vt:lpstr>
      <vt:lpstr>Цель дипломного проекта - разработать интернет-магазин специй и приправ, который позволит клиенту просмотреть ассортимент товаров (их изображения, характеристики и цены), сделать свой выбор и приобрести товар.  Задачи проекта: 1) проанализировать рынок программного продукта; 2) составление технического задания на разработку интернет-магазина; 3) выбрать метод проектирования интернет-магазина; 4) разработать и согласовать техническое задание на разработку интернет-магазина; 5) спроектировать структуру интернет-магазина и его макет; 6) заполнить интернет-магазин контентом; 7) провести тестирование всех функций сайта; 8) определить трудоемкость и стоимость проекта; 9) сдать проект заказчику.   </vt:lpstr>
      <vt:lpstr> Анализ конкурентов  </vt:lpstr>
      <vt:lpstr> Постановка задачи   В проекте должны быть реализованы следующие пункты: 1) планы-конспекты лекционных и практических занятий; 2) опорные конспекты студентов; 3) дополнительный материал: 4) практические задания, упражнения, тесты, вопросы для самостоятельной работы; 5) глоссарий; 6) список литературы и интернет-источников.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KalininD</dc:creator>
  <cp:lastModifiedBy>Кумаров Сергей Андреевич</cp:lastModifiedBy>
  <cp:revision>69</cp:revision>
  <dcterms:created xsi:type="dcterms:W3CDTF">2019-12-08T10:25:22Z</dcterms:created>
  <dcterms:modified xsi:type="dcterms:W3CDTF">2023-06-14T12:08:51Z</dcterms:modified>
</cp:coreProperties>
</file>